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53" autoAdjust="0"/>
    <p:restoredTop sz="94660"/>
  </p:normalViewPr>
  <p:slideViewPr>
    <p:cSldViewPr snapToGrid="0">
      <p:cViewPr>
        <p:scale>
          <a:sx n="72" d="100"/>
          <a:sy n="72" d="100"/>
        </p:scale>
        <p:origin x="-618"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1EDDCAD-5506-4ADA-B5C6-51C7B3B0BA62}" type="datetimeFigureOut">
              <a:rPr lang="en-US" smtClean="0"/>
              <a:t>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636868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EDDCAD-5506-4ADA-B5C6-51C7B3B0BA62}" type="datetimeFigureOut">
              <a:rPr lang="en-US" smtClean="0"/>
              <a:t>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343202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EDDCAD-5506-4ADA-B5C6-51C7B3B0BA62}" type="datetimeFigureOut">
              <a:rPr lang="en-US" smtClean="0"/>
              <a:t>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1569125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1EDDCAD-5506-4ADA-B5C6-51C7B3B0BA62}" type="datetimeFigureOut">
              <a:rPr lang="en-US" smtClean="0"/>
              <a:t>12/4/2021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1454453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1EDDCAD-5506-4ADA-B5C6-51C7B3B0BA62}" type="datetimeFigureOut">
              <a:rPr lang="en-US" smtClean="0"/>
              <a:t>12/4/2021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674518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1EDDCAD-5506-4ADA-B5C6-51C7B3B0BA62}" type="datetimeFigureOut">
              <a:rPr lang="en-US" smtClean="0"/>
              <a:t>12/4/2021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2509926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EDDCAD-5506-4ADA-B5C6-51C7B3B0BA62}" type="datetimeFigureOut">
              <a:rPr lang="en-US" smtClean="0"/>
              <a:t>12/4/2021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2995393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1EDDCAD-5506-4ADA-B5C6-51C7B3B0BA62}" type="datetimeFigureOut">
              <a:rPr lang="en-US" smtClean="0"/>
              <a:t>12/4/2021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1221275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1EDDCAD-5506-4ADA-B5C6-51C7B3B0BA62}" type="datetimeFigureOut">
              <a:rPr lang="en-US" smtClean="0"/>
              <a:t>12/4/2021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1216917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EDDCAD-5506-4ADA-B5C6-51C7B3B0BA62}" type="datetimeFigureOut">
              <a:rPr lang="en-US" smtClean="0"/>
              <a:t>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4075464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EDDCAD-5506-4ADA-B5C6-51C7B3B0BA62}" type="datetimeFigureOut">
              <a:rPr lang="en-US" smtClean="0"/>
              <a:t>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FD8FD-BD21-491B-92A4-93ED1E509A29}"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9455145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EDDCAD-5506-4ADA-B5C6-51C7B3B0BA62}" type="datetimeFigureOut">
              <a:rPr lang="en-US" smtClean="0"/>
              <a:t>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32043274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EDDCAD-5506-4ADA-B5C6-51C7B3B0BA62}" type="datetimeFigureOut">
              <a:rPr lang="en-US" smtClean="0"/>
              <a:t>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FD8FD-BD21-491B-92A4-93ED1E509A29}"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404919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EDDCAD-5506-4ADA-B5C6-51C7B3B0BA62}" type="datetimeFigureOut">
              <a:rPr lang="en-US" smtClean="0"/>
              <a:t>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9677811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EDDCAD-5506-4ADA-B5C6-51C7B3B0BA62}" type="datetimeFigureOut">
              <a:rPr lang="en-US" smtClean="0"/>
              <a:t>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3740136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EDDCAD-5506-4ADA-B5C6-51C7B3B0BA62}" type="datetimeFigureOut">
              <a:rPr lang="en-US" smtClean="0"/>
              <a:t>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1FD8FD-BD21-491B-92A4-93ED1E509A29}" type="slidenum">
              <a:rPr lang="en-US" smtClean="0"/>
              <a:t>‹#›</a:t>
            </a:fld>
            <a:endParaRPr lang="en-US"/>
          </a:p>
        </p:txBody>
      </p:sp>
    </p:spTree>
    <p:extLst>
      <p:ext uri="{BB962C8B-B14F-4D97-AF65-F5344CB8AC3E}">
        <p14:creationId xmlns:p14="http://schemas.microsoft.com/office/powerpoint/2010/main" val="3953104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1EDDCAD-5506-4ADA-B5C6-51C7B3B0BA62}" type="datetimeFigureOut">
              <a:rPr lang="en-US" smtClean="0"/>
              <a:t>12/4/2021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D1FD8FD-BD21-491B-92A4-93ED1E509A29}" type="slidenum">
              <a:rPr lang="en-US" smtClean="0"/>
              <a:t>‹#›</a:t>
            </a:fld>
            <a:endParaRPr lang="en-US"/>
          </a:p>
        </p:txBody>
      </p:sp>
    </p:spTree>
    <p:extLst>
      <p:ext uri="{BB962C8B-B14F-4D97-AF65-F5344CB8AC3E}">
        <p14:creationId xmlns:p14="http://schemas.microsoft.com/office/powerpoint/2010/main" val="25247980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9880" y="2967335"/>
            <a:ext cx="4918655" cy="2554545"/>
          </a:xfrm>
          <a:prstGeom prst="rect">
            <a:avLst/>
          </a:prstGeom>
        </p:spPr>
        <p:txBody>
          <a:bodyPr wrap="none">
            <a:spAutoFit/>
          </a:bodyPr>
          <a:lstStyle/>
          <a:p>
            <a:pPr algn="ctr"/>
            <a:r>
              <a:rPr lang="en-US" sz="4000" dirty="0" smtClean="0">
                <a:solidFill>
                  <a:srgbClr val="90C226"/>
                </a:solidFill>
                <a:latin typeface="Times New Roman" panose="02020603050405020304" pitchFamily="18" charset="0"/>
                <a:ea typeface="+mj-ea"/>
                <a:cs typeface="Times New Roman" panose="02020603050405020304" pitchFamily="18" charset="0"/>
              </a:rPr>
              <a:t>Organizational Change</a:t>
            </a:r>
          </a:p>
          <a:p>
            <a:pPr algn="ctr"/>
            <a:r>
              <a:rPr lang="en-US" sz="4000" dirty="0" smtClean="0">
                <a:solidFill>
                  <a:srgbClr val="90C226"/>
                </a:solidFill>
                <a:latin typeface="Times New Roman" panose="02020603050405020304" pitchFamily="18" charset="0"/>
                <a:ea typeface="+mj-ea"/>
                <a:cs typeface="Times New Roman" panose="02020603050405020304" pitchFamily="18" charset="0"/>
              </a:rPr>
              <a:t>Student’s Name</a:t>
            </a:r>
          </a:p>
          <a:p>
            <a:pPr algn="ctr"/>
            <a:r>
              <a:rPr lang="en-US" sz="4000" dirty="0" smtClean="0">
                <a:solidFill>
                  <a:srgbClr val="90C226"/>
                </a:solidFill>
                <a:latin typeface="Times New Roman" panose="02020603050405020304" pitchFamily="18" charset="0"/>
                <a:ea typeface="+mj-ea"/>
                <a:cs typeface="Times New Roman" panose="02020603050405020304" pitchFamily="18" charset="0"/>
              </a:rPr>
              <a:t>Professor’s Name</a:t>
            </a:r>
          </a:p>
          <a:p>
            <a:pPr algn="ctr"/>
            <a:r>
              <a:rPr lang="en-US" sz="4000" dirty="0" smtClean="0">
                <a:solidFill>
                  <a:srgbClr val="90C226"/>
                </a:solidFill>
                <a:latin typeface="Times New Roman" panose="02020603050405020304" pitchFamily="18" charset="0"/>
                <a:ea typeface="+mj-ea"/>
                <a:cs typeface="Times New Roman" panose="02020603050405020304" pitchFamily="18" charset="0"/>
              </a:rPr>
              <a:t>Date of Submission</a:t>
            </a:r>
            <a:endParaRPr lang="en-US" sz="4000" dirty="0"/>
          </a:p>
        </p:txBody>
      </p:sp>
    </p:spTree>
    <p:extLst>
      <p:ext uri="{BB962C8B-B14F-4D97-AF65-F5344CB8AC3E}">
        <p14:creationId xmlns:p14="http://schemas.microsoft.com/office/powerpoint/2010/main" val="4285581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itchFamily="18" charset="0"/>
                <a:cs typeface="Times New Roman" pitchFamily="18" charset="0"/>
              </a:rPr>
              <a:t>Organizational change</a:t>
            </a:r>
          </a:p>
        </p:txBody>
      </p:sp>
      <p:sp>
        <p:nvSpPr>
          <p:cNvPr id="3" name="Content Placeholder 2"/>
          <p:cNvSpPr>
            <a:spLocks noGrp="1"/>
          </p:cNvSpPr>
          <p:nvPr>
            <p:ph idx="1"/>
          </p:nvPr>
        </p:nvSpPr>
        <p:spPr/>
        <p:txBody>
          <a:bodyPr>
            <a:noAutofit/>
          </a:bodyPr>
          <a:lstStyle/>
          <a:p>
            <a:r>
              <a:rPr lang="en-US" sz="2400" dirty="0">
                <a:latin typeface="Times New Roman" pitchFamily="18" charset="0"/>
                <a:cs typeface="Times New Roman" pitchFamily="18" charset="0"/>
              </a:rPr>
              <a:t>This is the phrase used to describe the shift in an organization from the current state of affairs to another </a:t>
            </a:r>
            <a:r>
              <a:rPr lang="en-US" sz="2400" dirty="0" smtClean="0">
                <a:latin typeface="Times New Roman" pitchFamily="18" charset="0"/>
                <a:cs typeface="Times New Roman" pitchFamily="18" charset="0"/>
              </a:rPr>
              <a:t>state.</a:t>
            </a:r>
          </a:p>
          <a:p>
            <a:r>
              <a:rPr lang="en-US" sz="2400" dirty="0" smtClean="0">
                <a:latin typeface="Times New Roman" pitchFamily="18" charset="0"/>
                <a:cs typeface="Times New Roman" pitchFamily="18" charset="0"/>
              </a:rPr>
              <a:t>This </a:t>
            </a:r>
            <a:r>
              <a:rPr lang="en-US" sz="2400" dirty="0">
                <a:latin typeface="Times New Roman" pitchFamily="18" charset="0"/>
                <a:cs typeface="Times New Roman" pitchFamily="18" charset="0"/>
              </a:rPr>
              <a:t>sort of change can take a different </a:t>
            </a:r>
            <a:r>
              <a:rPr lang="en-US" sz="2400" dirty="0" smtClean="0">
                <a:latin typeface="Times New Roman" pitchFamily="18" charset="0"/>
                <a:cs typeface="Times New Roman" pitchFamily="18" charset="0"/>
              </a:rPr>
              <a:t>form.</a:t>
            </a:r>
          </a:p>
          <a:p>
            <a:r>
              <a:rPr lang="en-US" sz="2400" dirty="0" smtClean="0">
                <a:latin typeface="Times New Roman" pitchFamily="18" charset="0"/>
                <a:cs typeface="Times New Roman" pitchFamily="18" charset="0"/>
              </a:rPr>
              <a:t>For </a:t>
            </a:r>
            <a:r>
              <a:rPr lang="en-US" sz="2400" dirty="0">
                <a:latin typeface="Times New Roman" pitchFamily="18" charset="0"/>
                <a:cs typeface="Times New Roman" pitchFamily="18" charset="0"/>
              </a:rPr>
              <a:t>instance, there can be a change in the structure of an organization, and there can also be a change in the policies, procedures, culture, or even the technology used </a:t>
            </a:r>
            <a:r>
              <a:rPr lang="en-US" sz="2400" dirty="0" smtClean="0">
                <a:latin typeface="Times New Roman" pitchFamily="18" charset="0"/>
                <a:cs typeface="Times New Roman" pitchFamily="18" charset="0"/>
              </a:rPr>
              <a:t>therein.</a:t>
            </a:r>
          </a:p>
          <a:p>
            <a:r>
              <a:rPr lang="en-US" sz="2400" dirty="0" smtClean="0">
                <a:latin typeface="Times New Roman" pitchFamily="18" charset="0"/>
                <a:cs typeface="Times New Roman" pitchFamily="18" charset="0"/>
              </a:rPr>
              <a:t>Sometimes </a:t>
            </a:r>
            <a:r>
              <a:rPr lang="en-US" sz="2400" dirty="0">
                <a:latin typeface="Times New Roman" pitchFamily="18" charset="0"/>
                <a:cs typeface="Times New Roman" pitchFamily="18" charset="0"/>
              </a:rPr>
              <a:t>change is planned </a:t>
            </a:r>
            <a:r>
              <a:rPr lang="en-US" sz="2400" dirty="0" smtClean="0">
                <a:latin typeface="Times New Roman" pitchFamily="18" charset="0"/>
                <a:cs typeface="Times New Roman" pitchFamily="18" charset="0"/>
              </a:rPr>
              <a:t>earliest </a:t>
            </a:r>
            <a:r>
              <a:rPr lang="en-US" sz="2400" dirty="0">
                <a:latin typeface="Times New Roman" pitchFamily="18" charset="0"/>
                <a:cs typeface="Times New Roman" pitchFamily="18" charset="0"/>
              </a:rPr>
              <a:t>like several years before, or it can be forced due to a shift in the environment. </a:t>
            </a:r>
          </a:p>
        </p:txBody>
      </p:sp>
    </p:spTree>
    <p:extLst>
      <p:ext uri="{BB962C8B-B14F-4D97-AF65-F5344CB8AC3E}">
        <p14:creationId xmlns:p14="http://schemas.microsoft.com/office/powerpoint/2010/main" val="3878472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itchFamily="18" charset="0"/>
                <a:cs typeface="Times New Roman" pitchFamily="18" charset="0"/>
              </a:rPr>
              <a:t>Positive </a:t>
            </a:r>
            <a:r>
              <a:rPr lang="en-US" sz="4000" b="1" dirty="0" smtClean="0">
                <a:latin typeface="Times New Roman" pitchFamily="18" charset="0"/>
                <a:cs typeface="Times New Roman" pitchFamily="18" charset="0"/>
              </a:rPr>
              <a:t>Effects </a:t>
            </a:r>
            <a:r>
              <a:rPr lang="en-US" sz="4000" b="1" dirty="0">
                <a:latin typeface="Times New Roman" pitchFamily="18" charset="0"/>
                <a:cs typeface="Times New Roman" pitchFamily="18" charset="0"/>
              </a:rPr>
              <a:t>of </a:t>
            </a:r>
            <a:r>
              <a:rPr lang="en-US" sz="4000" b="1" dirty="0" smtClean="0">
                <a:latin typeface="Times New Roman" pitchFamily="18" charset="0"/>
                <a:cs typeface="Times New Roman" pitchFamily="18" charset="0"/>
              </a:rPr>
              <a:t>Organizational Change</a:t>
            </a: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a:xfrm>
            <a:off x="677333" y="2160589"/>
            <a:ext cx="9778632" cy="3880773"/>
          </a:xfrm>
        </p:spPr>
        <p:txBody>
          <a:bodyPr>
            <a:noAutofit/>
          </a:bodyPr>
          <a:lstStyle/>
          <a:p>
            <a:r>
              <a:rPr lang="en-US" sz="2400" dirty="0" smtClean="0">
                <a:latin typeface="Times New Roman" pitchFamily="18" charset="0"/>
                <a:cs typeface="Times New Roman" pitchFamily="18" charset="0"/>
              </a:rPr>
              <a:t>It </a:t>
            </a:r>
            <a:r>
              <a:rPr lang="en-US" sz="2400" dirty="0">
                <a:latin typeface="Times New Roman" pitchFamily="18" charset="0"/>
                <a:cs typeface="Times New Roman" pitchFamily="18" charset="0"/>
              </a:rPr>
              <a:t>ensures that the organization has retained a competitive </a:t>
            </a:r>
            <a:r>
              <a:rPr lang="en-US" sz="2400" dirty="0" smtClean="0">
                <a:latin typeface="Times New Roman" pitchFamily="18" charset="0"/>
                <a:cs typeface="Times New Roman" pitchFamily="18" charset="0"/>
              </a:rPr>
              <a:t>edge. </a:t>
            </a:r>
            <a:r>
              <a:rPr lang="en-US" sz="2400" dirty="0">
                <a:latin typeface="Times New Roman" pitchFamily="18" charset="0"/>
                <a:cs typeface="Times New Roman" pitchFamily="18" charset="0"/>
              </a:rPr>
              <a:t>Organizations want to be up to the current standards to compete with their fellow organizations</a:t>
            </a:r>
            <a:r>
              <a:rPr lang="en-US" sz="2400" dirty="0" smtClean="0">
                <a:latin typeface="Times New Roman" pitchFamily="18" charset="0"/>
                <a:cs typeface="Times New Roman" pitchFamily="18" charset="0"/>
              </a:rPr>
              <a:t>.</a:t>
            </a:r>
          </a:p>
          <a:p>
            <a:r>
              <a:rPr lang="en-US" sz="2400" dirty="0">
                <a:latin typeface="Times New Roman" pitchFamily="18" charset="0"/>
                <a:cs typeface="Times New Roman" pitchFamily="18" charset="0"/>
              </a:rPr>
              <a:t>The change also ensures that businesses remain relevant in their area (Decker et al., 2001). A company cannot remain the way it used to be many years ago and still be relevant. New businesses are coming up, developing new ideas as the world keeps </a:t>
            </a:r>
            <a:r>
              <a:rPr lang="en-US" sz="2400" dirty="0" smtClean="0">
                <a:latin typeface="Times New Roman" pitchFamily="18" charset="0"/>
                <a:cs typeface="Times New Roman" pitchFamily="18" charset="0"/>
              </a:rPr>
              <a:t>changing.</a:t>
            </a:r>
          </a:p>
          <a:p>
            <a:r>
              <a:rPr lang="en-US" sz="2400" dirty="0">
                <a:latin typeface="Times New Roman" pitchFamily="18" charset="0"/>
                <a:cs typeface="Times New Roman" pitchFamily="18" charset="0"/>
              </a:rPr>
              <a:t>The change also encourages innovation. With the current technology, there is a lot of innovativeness needed for a business to keep up with the current trends</a:t>
            </a:r>
          </a:p>
        </p:txBody>
      </p:sp>
    </p:spTree>
    <p:extLst>
      <p:ext uri="{BB962C8B-B14F-4D97-AF65-F5344CB8AC3E}">
        <p14:creationId xmlns:p14="http://schemas.microsoft.com/office/powerpoint/2010/main" val="666105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itchFamily="18" charset="0"/>
                <a:cs typeface="Times New Roman" pitchFamily="18" charset="0"/>
              </a:rPr>
              <a:t>Negative E</a:t>
            </a:r>
            <a:r>
              <a:rPr lang="en-US" sz="4000" b="1" dirty="0" smtClean="0">
                <a:latin typeface="Times New Roman" pitchFamily="18" charset="0"/>
                <a:cs typeface="Times New Roman" pitchFamily="18" charset="0"/>
              </a:rPr>
              <a:t>ffects of Organizational Change</a:t>
            </a: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a:xfrm>
            <a:off x="677334" y="2160589"/>
            <a:ext cx="9102770" cy="3880773"/>
          </a:xfrm>
        </p:spPr>
        <p:txBody>
          <a:bodyPr>
            <a:normAutofit/>
          </a:bodyPr>
          <a:lstStyle/>
          <a:p>
            <a:r>
              <a:rPr lang="en-US" sz="2400" dirty="0">
                <a:latin typeface="Times New Roman" pitchFamily="18" charset="0"/>
                <a:cs typeface="Times New Roman" pitchFamily="18" charset="0"/>
              </a:rPr>
              <a:t>Change can cause mental stress, especially when it involves unfairness, injustices, or timely </a:t>
            </a:r>
            <a:r>
              <a:rPr lang="en-US" sz="2400" dirty="0" smtClean="0">
                <a:latin typeface="Times New Roman" pitchFamily="18" charset="0"/>
                <a:cs typeface="Times New Roman" pitchFamily="18" charset="0"/>
              </a:rPr>
              <a:t>communication</a:t>
            </a:r>
          </a:p>
          <a:p>
            <a:r>
              <a:rPr lang="en-US" sz="2400" dirty="0">
                <a:latin typeface="Times New Roman" pitchFamily="18" charset="0"/>
                <a:cs typeface="Times New Roman" pitchFamily="18" charset="0"/>
              </a:rPr>
              <a:t>There is also a loss of loyalty as well as increased turnover. This is in instances where the company wants to save money, cut costs, and, as usual, cut the employees' salaries (Lewis, 2019</a:t>
            </a:r>
            <a:r>
              <a:rPr lang="en-US" sz="2400" dirty="0" smtClean="0">
                <a:latin typeface="Times New Roman" pitchFamily="18" charset="0"/>
                <a:cs typeface="Times New Roman" pitchFamily="18" charset="0"/>
              </a:rPr>
              <a:t>).</a:t>
            </a:r>
          </a:p>
          <a:p>
            <a:r>
              <a:rPr lang="en-US" sz="2400" dirty="0">
                <a:latin typeface="Times New Roman" pitchFamily="18" charset="0"/>
                <a:cs typeface="Times New Roman" pitchFamily="18" charset="0"/>
              </a:rPr>
              <a:t>There are also life changes that come up as a result of restructuring. Typical changes coupled with restructuring are loss of benefits, salary cuts, and relocating to other cities. It can be devastating, especially if these employees support families.</a:t>
            </a:r>
          </a:p>
        </p:txBody>
      </p:sp>
    </p:spTree>
    <p:extLst>
      <p:ext uri="{BB962C8B-B14F-4D97-AF65-F5344CB8AC3E}">
        <p14:creationId xmlns:p14="http://schemas.microsoft.com/office/powerpoint/2010/main" val="1801374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itchFamily="18" charset="0"/>
                <a:cs typeface="Times New Roman" pitchFamily="18" charset="0"/>
              </a:rPr>
              <a:t>Approaches managers should use to get employees to embrace </a:t>
            </a:r>
            <a:r>
              <a:rPr lang="en-US" sz="4000" b="1" dirty="0" smtClean="0">
                <a:latin typeface="Times New Roman" pitchFamily="18" charset="0"/>
                <a:cs typeface="Times New Roman" pitchFamily="18" charset="0"/>
              </a:rPr>
              <a:t>change</a:t>
            </a: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a:xfrm>
            <a:off x="677333" y="2160589"/>
            <a:ext cx="10427989" cy="3880773"/>
          </a:xfrm>
        </p:spPr>
        <p:txBody>
          <a:bodyPr>
            <a:noAutofit/>
          </a:bodyPr>
          <a:lstStyle/>
          <a:p>
            <a:r>
              <a:rPr lang="en-US" sz="2400" dirty="0">
                <a:latin typeface="Times New Roman" pitchFamily="18" charset="0"/>
                <a:cs typeface="Times New Roman" pitchFamily="18" charset="0"/>
              </a:rPr>
              <a:t>One of the roles of the management is to steer the necessary </a:t>
            </a:r>
            <a:r>
              <a:rPr lang="en-US" sz="2400" dirty="0" smtClean="0">
                <a:latin typeface="Times New Roman" pitchFamily="18" charset="0"/>
                <a:cs typeface="Times New Roman" pitchFamily="18" charset="0"/>
              </a:rPr>
              <a:t>change</a:t>
            </a:r>
          </a:p>
          <a:p>
            <a:r>
              <a:rPr lang="en-US" sz="2400" dirty="0">
                <a:latin typeface="Times New Roman" pitchFamily="18" charset="0"/>
                <a:cs typeface="Times New Roman" pitchFamily="18" charset="0"/>
              </a:rPr>
              <a:t>The manager </a:t>
            </a:r>
            <a:r>
              <a:rPr lang="en-US" sz="2400" dirty="0" smtClean="0">
                <a:latin typeface="Times New Roman" pitchFamily="18" charset="0"/>
                <a:cs typeface="Times New Roman" pitchFamily="18" charset="0"/>
              </a:rPr>
              <a:t>must </a:t>
            </a:r>
            <a:r>
              <a:rPr lang="en-US" sz="2400" dirty="0">
                <a:latin typeface="Times New Roman" pitchFamily="18" charset="0"/>
                <a:cs typeface="Times New Roman" pitchFamily="18" charset="0"/>
              </a:rPr>
              <a:t>listen to the feedback of the </a:t>
            </a:r>
            <a:r>
              <a:rPr lang="en-US" sz="2400" dirty="0" smtClean="0">
                <a:latin typeface="Times New Roman" pitchFamily="18" charset="0"/>
                <a:cs typeface="Times New Roman" pitchFamily="18" charset="0"/>
              </a:rPr>
              <a:t>team</a:t>
            </a:r>
          </a:p>
          <a:p>
            <a:r>
              <a:rPr lang="en-US" sz="2400" dirty="0">
                <a:latin typeface="Times New Roman" pitchFamily="18" charset="0"/>
                <a:cs typeface="Times New Roman" pitchFamily="18" charset="0"/>
              </a:rPr>
              <a:t>The manager </a:t>
            </a:r>
            <a:r>
              <a:rPr lang="en-US" sz="2400" dirty="0" smtClean="0">
                <a:latin typeface="Times New Roman" pitchFamily="18" charset="0"/>
                <a:cs typeface="Times New Roman" pitchFamily="18" charset="0"/>
              </a:rPr>
              <a:t>must </a:t>
            </a:r>
            <a:r>
              <a:rPr lang="en-US" sz="2400" dirty="0">
                <a:latin typeface="Times New Roman" pitchFamily="18" charset="0"/>
                <a:cs typeface="Times New Roman" pitchFamily="18" charset="0"/>
              </a:rPr>
              <a:t>be able to use emotional </a:t>
            </a:r>
            <a:r>
              <a:rPr lang="en-US" sz="2400" dirty="0" smtClean="0">
                <a:latin typeface="Times New Roman" pitchFamily="18" charset="0"/>
                <a:cs typeface="Times New Roman" pitchFamily="18" charset="0"/>
              </a:rPr>
              <a:t>intelligence (</a:t>
            </a:r>
            <a:r>
              <a:rPr lang="en-US" sz="2400" dirty="0">
                <a:latin typeface="Times New Roman" pitchFamily="18" charset="0"/>
                <a:cs typeface="Times New Roman" pitchFamily="18" charset="0"/>
              </a:rPr>
              <a:t>Palmer et al., 2003</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They </a:t>
            </a:r>
            <a:r>
              <a:rPr lang="en-US" sz="2400" dirty="0">
                <a:latin typeface="Times New Roman" pitchFamily="18" charset="0"/>
                <a:cs typeface="Times New Roman" pitchFamily="18" charset="0"/>
              </a:rPr>
              <a:t>must communicate, be transparent, and portray discipline</a:t>
            </a:r>
            <a:r>
              <a:rPr lang="en-US" sz="2400" dirty="0" smtClean="0">
                <a:latin typeface="Times New Roman" pitchFamily="18" charset="0"/>
                <a:cs typeface="Times New Roman" pitchFamily="18" charset="0"/>
              </a:rPr>
              <a:t>.</a:t>
            </a:r>
          </a:p>
          <a:p>
            <a:r>
              <a:rPr lang="en-US" sz="2400" dirty="0">
                <a:latin typeface="Times New Roman" pitchFamily="18" charset="0"/>
                <a:cs typeface="Times New Roman" pitchFamily="18" charset="0"/>
              </a:rPr>
              <a:t>A manager must also explain to the team why there is change as all the employees would want to hear that from the </a:t>
            </a:r>
            <a:r>
              <a:rPr lang="en-US" sz="2400" dirty="0" smtClean="0">
                <a:latin typeface="Times New Roman" pitchFamily="18" charset="0"/>
                <a:cs typeface="Times New Roman" pitchFamily="18" charset="0"/>
              </a:rPr>
              <a:t>management</a:t>
            </a:r>
          </a:p>
          <a:p>
            <a:r>
              <a:rPr lang="en-US" sz="2400" dirty="0">
                <a:latin typeface="Times New Roman" pitchFamily="18" charset="0"/>
                <a:cs typeface="Times New Roman" pitchFamily="18" charset="0"/>
              </a:rPr>
              <a:t>Also, there should be clear roles defined by the </a:t>
            </a:r>
            <a:r>
              <a:rPr lang="en-US" sz="2400" dirty="0" smtClean="0">
                <a:latin typeface="Times New Roman" pitchFamily="18" charset="0"/>
                <a:cs typeface="Times New Roman" pitchFamily="18" charset="0"/>
              </a:rPr>
              <a:t>manager</a:t>
            </a:r>
          </a:p>
          <a:p>
            <a:r>
              <a:rPr lang="en-US" sz="2400" dirty="0">
                <a:latin typeface="Times New Roman" pitchFamily="18" charset="0"/>
                <a:cs typeface="Times New Roman" pitchFamily="18" charset="0"/>
              </a:rPr>
              <a:t>Training should also be provided to help the team blend with the change.</a:t>
            </a:r>
          </a:p>
        </p:txBody>
      </p:sp>
    </p:spTree>
    <p:extLst>
      <p:ext uri="{BB962C8B-B14F-4D97-AF65-F5344CB8AC3E}">
        <p14:creationId xmlns:p14="http://schemas.microsoft.com/office/powerpoint/2010/main" val="2320810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itchFamily="18" charset="0"/>
                <a:cs typeface="Times New Roman" pitchFamily="18" charset="0"/>
              </a:rPr>
              <a:t>Conclusion </a:t>
            </a:r>
          </a:p>
        </p:txBody>
      </p:sp>
      <p:sp>
        <p:nvSpPr>
          <p:cNvPr id="3" name="Content Placeholder 2"/>
          <p:cNvSpPr>
            <a:spLocks noGrp="1"/>
          </p:cNvSpPr>
          <p:nvPr>
            <p:ph idx="1"/>
          </p:nvPr>
        </p:nvSpPr>
        <p:spPr/>
        <p:txBody>
          <a:bodyPr>
            <a:normAutofit/>
          </a:bodyPr>
          <a:lstStyle/>
          <a:p>
            <a:r>
              <a:rPr lang="en-US" sz="2400" dirty="0">
                <a:latin typeface="Times New Roman" pitchFamily="18" charset="0"/>
                <a:cs typeface="Times New Roman" pitchFamily="18" charset="0"/>
              </a:rPr>
              <a:t>In summary, in an organization, change is an important aspect that can lead to many positive things that can help a business remain relevant in the business market and help the organization compete effectively in production. Although all the challenges might arise during the change, the positive part of innovation, skills development, improving staff morale, and creating good business opportunities have a crucial significance to the organization. However, it's the responsibility of the managers to make sure that all the changes in an organization help the organization perform smoothly.</a:t>
            </a:r>
          </a:p>
        </p:txBody>
      </p:sp>
    </p:spTree>
    <p:extLst>
      <p:ext uri="{BB962C8B-B14F-4D97-AF65-F5344CB8AC3E}">
        <p14:creationId xmlns:p14="http://schemas.microsoft.com/office/powerpoint/2010/main" val="4144392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itchFamily="18" charset="0"/>
                <a:cs typeface="Times New Roman" pitchFamily="18" charset="0"/>
              </a:rPr>
              <a:t>References</a:t>
            </a:r>
          </a:p>
        </p:txBody>
      </p:sp>
      <p:sp>
        <p:nvSpPr>
          <p:cNvPr id="3" name="Content Placeholder 2"/>
          <p:cNvSpPr>
            <a:spLocks noGrp="1"/>
          </p:cNvSpPr>
          <p:nvPr>
            <p:ph idx="1"/>
          </p:nvPr>
        </p:nvSpPr>
        <p:spPr/>
        <p:txBody>
          <a:bodyPr>
            <a:normAutofit/>
          </a:bodyPr>
          <a:lstStyle/>
          <a:p>
            <a:r>
              <a:rPr lang="en-US" sz="2400" dirty="0">
                <a:latin typeface="Times New Roman" pitchFamily="18" charset="0"/>
                <a:cs typeface="Times New Roman" pitchFamily="18" charset="0"/>
              </a:rPr>
              <a:t>Decker, D., Wheeler, G. E., Johnson, J., &amp; Parsons, R. J. (2001). Effect of organizational change on the individual employee. The health care manager, 19(4), 1-12.</a:t>
            </a:r>
          </a:p>
          <a:p>
            <a:r>
              <a:rPr lang="en-US" sz="2400" dirty="0">
                <a:latin typeface="Times New Roman" pitchFamily="18" charset="0"/>
                <a:cs typeface="Times New Roman" pitchFamily="18" charset="0"/>
              </a:rPr>
              <a:t>Lewis, L. (2019). Organizational change (pp. 406-423). </a:t>
            </a:r>
            <a:r>
              <a:rPr lang="en-US" sz="2400" dirty="0" err="1">
                <a:latin typeface="Times New Roman" pitchFamily="18" charset="0"/>
                <a:cs typeface="Times New Roman" pitchFamily="18" charset="0"/>
              </a:rPr>
              <a:t>Routledge</a:t>
            </a:r>
            <a:r>
              <a:rPr lang="en-US" sz="2400" dirty="0">
                <a:latin typeface="Times New Roman" pitchFamily="18" charset="0"/>
                <a:cs typeface="Times New Roman" pitchFamily="18" charset="0"/>
              </a:rPr>
              <a:t>.</a:t>
            </a:r>
          </a:p>
          <a:p>
            <a:r>
              <a:rPr lang="en-US" sz="2400" dirty="0">
                <a:latin typeface="Times New Roman" pitchFamily="18" charset="0"/>
                <a:cs typeface="Times New Roman" pitchFamily="18" charset="0"/>
              </a:rPr>
              <a:t>Palmer, I., </a:t>
            </a:r>
            <a:r>
              <a:rPr lang="en-US" sz="2400" dirty="0" err="1">
                <a:latin typeface="Times New Roman" pitchFamily="18" charset="0"/>
                <a:cs typeface="Times New Roman" pitchFamily="18" charset="0"/>
              </a:rPr>
              <a:t>Dunford</a:t>
            </a:r>
            <a:r>
              <a:rPr lang="en-US" sz="2400" dirty="0">
                <a:latin typeface="Times New Roman" pitchFamily="18" charset="0"/>
                <a:cs typeface="Times New Roman" pitchFamily="18" charset="0"/>
              </a:rPr>
              <a:t>, R., &amp; Buchanan, D. A. (2017). Managing organizational change: A multiple perspectives approach. New York: McGraw-Hill Education.</a:t>
            </a:r>
          </a:p>
          <a:p>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54953684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320</TotalTime>
  <Words>625</Words>
  <Application>Microsoft Office PowerPoint</Application>
  <PresentationFormat>Custom</PresentationFormat>
  <Paragraphs>31</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Facet</vt:lpstr>
      <vt:lpstr>PowerPoint Presentation</vt:lpstr>
      <vt:lpstr>Organizational change</vt:lpstr>
      <vt:lpstr>Positive Effects of Organizational Change</vt:lpstr>
      <vt:lpstr>Negative Effects of Organizational Change</vt:lpstr>
      <vt:lpstr>Approaches managers should use to get employees to embrace change</vt:lpstr>
      <vt:lpstr>Conclusion </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Jeremiah O’Brien</dc:title>
  <dc:creator>kennedy</dc:creator>
  <cp:lastModifiedBy>Windows User</cp:lastModifiedBy>
  <cp:revision>105</cp:revision>
  <dcterms:created xsi:type="dcterms:W3CDTF">2021-09-26T18:16:30Z</dcterms:created>
  <dcterms:modified xsi:type="dcterms:W3CDTF">2021-12-04T01:04:07Z</dcterms:modified>
</cp:coreProperties>
</file>